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84407-B410-4F96-AF04-A89E655EEED7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35AA-2CAC-48ED-9B33-CEB66316B98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930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primer lugar importamos nuestro set de datos a un cuaderno de </a:t>
            </a:r>
            <a:r>
              <a:rPr lang="es-ES" dirty="0" err="1"/>
              <a:t>jupyter</a:t>
            </a:r>
            <a:r>
              <a:rPr lang="es-ES" dirty="0"/>
              <a:t> para comenzar </a:t>
            </a:r>
          </a:p>
          <a:p>
            <a:r>
              <a:rPr lang="es-ES" dirty="0"/>
              <a:t>       con su </a:t>
            </a:r>
            <a:r>
              <a:rPr lang="es-ES" dirty="0" err="1"/>
              <a:t>analisis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       con el </a:t>
            </a:r>
            <a:r>
              <a:rPr lang="es-ES" dirty="0" err="1"/>
              <a:t>metodo</a:t>
            </a:r>
            <a:r>
              <a:rPr lang="es-ES" dirty="0"/>
              <a:t> head desplegamos las primeras cinco filas y las columnas de nuestro </a:t>
            </a:r>
          </a:p>
          <a:p>
            <a:r>
              <a:rPr lang="es-ES" dirty="0"/>
              <a:t>       marco de datos </a:t>
            </a:r>
            <a:r>
              <a:rPr lang="es-ES" dirty="0" err="1"/>
              <a:t>recien</a:t>
            </a:r>
            <a:r>
              <a:rPr lang="es-ES" dirty="0"/>
              <a:t> creado.</a:t>
            </a:r>
          </a:p>
          <a:p>
            <a:endParaRPr lang="es-ES" dirty="0"/>
          </a:p>
          <a:p>
            <a:r>
              <a:rPr lang="es-ES" dirty="0"/>
              <a:t>       Seguimos con la </a:t>
            </a:r>
            <a:r>
              <a:rPr lang="es-ES" dirty="0" err="1"/>
              <a:t>exploracion</a:t>
            </a:r>
            <a:r>
              <a:rPr lang="es-ES" dirty="0"/>
              <a:t> de datos nos enfocamos en la columna objetivo y </a:t>
            </a:r>
          </a:p>
          <a:p>
            <a:r>
              <a:rPr lang="es-ES" dirty="0"/>
              <a:t>       determinamos de que forma esta balanceada.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35AA-2CAC-48ED-9B33-CEB66316B98D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8805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 el </a:t>
            </a:r>
            <a:r>
              <a:rPr lang="es-ES" dirty="0" err="1"/>
              <a:t>metodo</a:t>
            </a:r>
            <a:r>
              <a:rPr lang="es-ES" dirty="0"/>
              <a:t> </a:t>
            </a:r>
            <a:r>
              <a:rPr lang="es-ES" dirty="0" err="1"/>
              <a:t>replace</a:t>
            </a:r>
            <a:r>
              <a:rPr lang="es-ES" dirty="0"/>
              <a:t> codificamos la columna target de forma ordenada.</a:t>
            </a:r>
          </a:p>
          <a:p>
            <a:r>
              <a:rPr lang="es-ES" dirty="0"/>
              <a:t>      </a:t>
            </a:r>
          </a:p>
          <a:p>
            <a:r>
              <a:rPr lang="es-ES" dirty="0"/>
              <a:t>      En el siguiente paso realizaremos una </a:t>
            </a:r>
            <a:r>
              <a:rPr lang="es-ES" dirty="0" err="1"/>
              <a:t>exploracion</a:t>
            </a:r>
            <a:r>
              <a:rPr lang="es-ES" dirty="0"/>
              <a:t> de forma grafica del marco de datos.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35AA-2CAC-48ED-9B33-CEB66316B98D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0007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puede observar cada una de las columnas del marco de dato representada en forma de</a:t>
            </a:r>
          </a:p>
          <a:p>
            <a:r>
              <a:rPr lang="es-ES" dirty="0"/>
              <a:t>      histograma.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35AA-2CAC-48ED-9B33-CEB66316B98D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589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traves</a:t>
            </a:r>
            <a:r>
              <a:rPr lang="es-ES" dirty="0"/>
              <a:t> de </a:t>
            </a:r>
            <a:r>
              <a:rPr lang="es-ES" dirty="0" err="1"/>
              <a:t>graficos</a:t>
            </a:r>
            <a:r>
              <a:rPr lang="es-ES" dirty="0"/>
              <a:t> horizontales se representan varias de las columnas del marco de datos.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35AA-2CAC-48ED-9B33-CEB66316B98D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775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traves</a:t>
            </a:r>
            <a:r>
              <a:rPr lang="es-ES" dirty="0"/>
              <a:t> de un grafico de </a:t>
            </a:r>
            <a:r>
              <a:rPr lang="es-ES" dirty="0" err="1"/>
              <a:t>dispersion</a:t>
            </a:r>
            <a:r>
              <a:rPr lang="es-ES" dirty="0"/>
              <a:t> se representan aquellas columnas que tienen una mayor</a:t>
            </a:r>
          </a:p>
          <a:p>
            <a:r>
              <a:rPr lang="es-ES" dirty="0"/>
              <a:t>      cantidad de elementos.</a:t>
            </a:r>
          </a:p>
          <a:p>
            <a:r>
              <a:rPr lang="es-ES" dirty="0"/>
              <a:t>      </a:t>
            </a:r>
          </a:p>
          <a:p>
            <a:r>
              <a:rPr lang="es-ES" dirty="0"/>
              <a:t>      Con las representaciones vistas, se describe </a:t>
            </a:r>
            <a:r>
              <a:rPr lang="es-ES" dirty="0" err="1"/>
              <a:t>segun</a:t>
            </a:r>
            <a:r>
              <a:rPr lang="es-ES" dirty="0"/>
              <a:t> tu criterio el </a:t>
            </a:r>
            <a:r>
              <a:rPr lang="es-ES" dirty="0" err="1"/>
              <a:t>analisis</a:t>
            </a:r>
            <a:r>
              <a:rPr lang="es-ES" dirty="0"/>
              <a:t> de los datos a la vista.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35AA-2CAC-48ED-9B33-CEB66316B98D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1061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Tambien</a:t>
            </a:r>
            <a:r>
              <a:rPr lang="es-ES" dirty="0"/>
              <a:t> se realiza una </a:t>
            </a:r>
            <a:r>
              <a:rPr lang="es-ES" dirty="0" err="1"/>
              <a:t>exploracion</a:t>
            </a:r>
            <a:r>
              <a:rPr lang="es-ES" dirty="0"/>
              <a:t> esta vez del tipo descriptiva del marco de datos,</a:t>
            </a:r>
          </a:p>
          <a:p>
            <a:r>
              <a:rPr lang="es-ES" dirty="0"/>
              <a:t>      podemos observar cantidad de duplicados (con el </a:t>
            </a:r>
            <a:r>
              <a:rPr lang="es-ES" dirty="0" err="1"/>
              <a:t>metodo</a:t>
            </a:r>
            <a:r>
              <a:rPr lang="es-ES" dirty="0"/>
              <a:t> </a:t>
            </a:r>
            <a:r>
              <a:rPr lang="es-ES" dirty="0" err="1"/>
              <a:t>duplicated</a:t>
            </a:r>
            <a:r>
              <a:rPr lang="es-ES" dirty="0"/>
              <a:t>), </a:t>
            </a:r>
          </a:p>
          <a:p>
            <a:r>
              <a:rPr lang="es-ES" dirty="0"/>
              <a:t>      cantidad de registros faltantes (con el </a:t>
            </a:r>
            <a:r>
              <a:rPr lang="es-ES" dirty="0" err="1"/>
              <a:t>metodo</a:t>
            </a:r>
            <a:r>
              <a:rPr lang="es-ES" dirty="0"/>
              <a:t> </a:t>
            </a:r>
            <a:r>
              <a:rPr lang="es-ES" dirty="0" err="1"/>
              <a:t>isna</a:t>
            </a:r>
            <a:r>
              <a:rPr lang="es-ES" dirty="0"/>
              <a:t>)</a:t>
            </a:r>
          </a:p>
          <a:p>
            <a:r>
              <a:rPr lang="es-ES" dirty="0"/>
              <a:t>      tipos de datos con el </a:t>
            </a:r>
            <a:r>
              <a:rPr lang="es-ES" dirty="0" err="1"/>
              <a:t>metodo</a:t>
            </a:r>
            <a:r>
              <a:rPr lang="es-ES" dirty="0"/>
              <a:t> </a:t>
            </a:r>
            <a:r>
              <a:rPr lang="es-ES" dirty="0" err="1"/>
              <a:t>info</a:t>
            </a:r>
            <a:endParaRPr lang="es-ES" dirty="0"/>
          </a:p>
          <a:p>
            <a:r>
              <a:rPr lang="es-ES" dirty="0"/>
              <a:t>      y valores </a:t>
            </a:r>
            <a:r>
              <a:rPr lang="es-ES" dirty="0" err="1"/>
              <a:t>estadisticos</a:t>
            </a:r>
            <a:r>
              <a:rPr lang="es-ES" dirty="0"/>
              <a:t> con el </a:t>
            </a:r>
            <a:r>
              <a:rPr lang="es-ES" dirty="0" err="1"/>
              <a:t>metodo</a:t>
            </a:r>
            <a:r>
              <a:rPr lang="es-ES" dirty="0"/>
              <a:t> describe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35AA-2CAC-48ED-9B33-CEB66316B98D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3703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realiza </a:t>
            </a:r>
            <a:r>
              <a:rPr lang="es-ES" dirty="0" err="1"/>
              <a:t>separacion</a:t>
            </a:r>
            <a:r>
              <a:rPr lang="es-ES" dirty="0"/>
              <a:t> de la columna objetivo del resto de </a:t>
            </a:r>
            <a:r>
              <a:rPr lang="es-ES" dirty="0" err="1"/>
              <a:t>informacion</a:t>
            </a:r>
            <a:r>
              <a:rPr lang="es-ES" dirty="0"/>
              <a:t> del marco de datos,</a:t>
            </a:r>
          </a:p>
          <a:p>
            <a:r>
              <a:rPr lang="es-ES" dirty="0"/>
              <a:t>      y se divide la muestra de datos entrenamiento y test.</a:t>
            </a:r>
          </a:p>
          <a:p>
            <a:r>
              <a:rPr lang="es-ES" dirty="0"/>
              <a:t>      continua con el proceso que realiza la </a:t>
            </a:r>
            <a:r>
              <a:rPr lang="es-ES" dirty="0" err="1"/>
              <a:t>imputacion</a:t>
            </a:r>
            <a:r>
              <a:rPr lang="es-ES" dirty="0"/>
              <a:t> de valores y escalamiento de estos</a:t>
            </a:r>
          </a:p>
          <a:p>
            <a:r>
              <a:rPr lang="es-ES" dirty="0"/>
              <a:t>      se aborda de la siguiente manera: primero se definen e instancias selectores de columnas</a:t>
            </a:r>
          </a:p>
          <a:p>
            <a:r>
              <a:rPr lang="es-ES" dirty="0"/>
              <a:t>      </a:t>
            </a:r>
            <a:r>
              <a:rPr lang="es-ES" dirty="0" err="1"/>
              <a:t>numericas</a:t>
            </a:r>
            <a:r>
              <a:rPr lang="es-ES" dirty="0"/>
              <a:t> y </a:t>
            </a:r>
            <a:r>
              <a:rPr lang="es-ES" dirty="0" err="1"/>
              <a:t>categoricas</a:t>
            </a:r>
            <a:r>
              <a:rPr lang="es-ES" dirty="0"/>
              <a:t>.</a:t>
            </a:r>
          </a:p>
          <a:p>
            <a:r>
              <a:rPr lang="es-ES" dirty="0"/>
              <a:t>      como segundo paso se definen e instancias los transformadores y escaladores</a:t>
            </a:r>
          </a:p>
          <a:p>
            <a:r>
              <a:rPr lang="es-ES" dirty="0"/>
              <a:t>      como tercer paso se define e instancia el pipeline que utilizara los selectores,</a:t>
            </a:r>
          </a:p>
          <a:p>
            <a:r>
              <a:rPr lang="es-ES" dirty="0"/>
              <a:t>      transformadores y escaladores </a:t>
            </a:r>
            <a:r>
              <a:rPr lang="es-ES" dirty="0" err="1"/>
              <a:t>recien</a:t>
            </a:r>
            <a:r>
              <a:rPr lang="es-ES" dirty="0"/>
              <a:t> creados</a:t>
            </a:r>
          </a:p>
          <a:p>
            <a:r>
              <a:rPr lang="es-ES" dirty="0"/>
              <a:t>      como cuarto paso se define e instancia las tuplas que </a:t>
            </a:r>
            <a:r>
              <a:rPr lang="es-ES" dirty="0" err="1"/>
              <a:t>contendran</a:t>
            </a:r>
            <a:r>
              <a:rPr lang="es-ES" dirty="0"/>
              <a:t> las pipeline </a:t>
            </a:r>
            <a:r>
              <a:rPr lang="es-ES" dirty="0" err="1"/>
              <a:t>recien</a:t>
            </a:r>
            <a:r>
              <a:rPr lang="es-ES" dirty="0"/>
              <a:t> creados</a:t>
            </a:r>
          </a:p>
          <a:p>
            <a:r>
              <a:rPr lang="es-ES" dirty="0"/>
              <a:t>      como quinto paso se define e instancia el transformados que </a:t>
            </a:r>
            <a:r>
              <a:rPr lang="es-ES" dirty="0" err="1"/>
              <a:t>contendra</a:t>
            </a:r>
            <a:r>
              <a:rPr lang="es-ES" dirty="0"/>
              <a:t> las tuplas </a:t>
            </a:r>
            <a:r>
              <a:rPr lang="es-ES" dirty="0" err="1"/>
              <a:t>recien</a:t>
            </a:r>
            <a:r>
              <a:rPr lang="es-ES" dirty="0"/>
              <a:t> creadas</a:t>
            </a:r>
          </a:p>
          <a:p>
            <a:r>
              <a:rPr lang="es-ES" dirty="0"/>
              <a:t>      como sexto paso se entrena el modelo con los datos de entrenamiento y test</a:t>
            </a:r>
          </a:p>
          <a:p>
            <a:r>
              <a:rPr lang="es-ES" dirty="0"/>
              <a:t>      como </a:t>
            </a:r>
            <a:r>
              <a:rPr lang="es-ES" dirty="0" err="1"/>
              <a:t>septimo</a:t>
            </a:r>
            <a:r>
              <a:rPr lang="es-ES" dirty="0"/>
              <a:t> y ultimo paso se transforma los datos </a:t>
            </a:r>
            <a:r>
              <a:rPr lang="es-ES" dirty="0" err="1"/>
              <a:t>entrenemiento</a:t>
            </a:r>
            <a:r>
              <a:rPr lang="es-ES" dirty="0"/>
              <a:t> y test</a:t>
            </a:r>
          </a:p>
          <a:p>
            <a:endParaRPr lang="es-ES" dirty="0"/>
          </a:p>
          <a:p>
            <a:r>
              <a:rPr lang="es-ES" dirty="0"/>
              <a:t>para finalizar se realiza una </a:t>
            </a:r>
            <a:r>
              <a:rPr lang="es-ES" dirty="0" err="1"/>
              <a:t>revision</a:t>
            </a:r>
            <a:r>
              <a:rPr lang="es-ES" dirty="0"/>
              <a:t> de resultados del proceso de </a:t>
            </a:r>
            <a:r>
              <a:rPr lang="es-ES" dirty="0" err="1"/>
              <a:t>transformacion</a:t>
            </a:r>
            <a:r>
              <a:rPr lang="es-ES" dirty="0"/>
              <a:t> e </a:t>
            </a:r>
            <a:r>
              <a:rPr lang="es-ES" dirty="0" err="1"/>
              <a:t>imputacion</a:t>
            </a:r>
            <a:endParaRPr lang="es-ES" dirty="0"/>
          </a:p>
          <a:p>
            <a:r>
              <a:rPr lang="es-ES" dirty="0" err="1"/>
              <a:t>recien</a:t>
            </a:r>
            <a:r>
              <a:rPr lang="es-ES" dirty="0"/>
              <a:t> creado.</a:t>
            </a:r>
          </a:p>
          <a:p>
            <a:r>
              <a:rPr lang="es-ES" dirty="0"/>
              <a:t>se revisa valores </a:t>
            </a:r>
            <a:r>
              <a:rPr lang="es-ES" dirty="0" err="1"/>
              <a:t>null,tipo</a:t>
            </a:r>
            <a:r>
              <a:rPr lang="es-ES" dirty="0"/>
              <a:t> de datos, y por ultimo cantidad de filas 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35AA-2CAC-48ED-9B33-CEB66316B98D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405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3C260-0E5E-5010-D2B2-67E47B52B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A7F970-1567-5900-D08F-3D80C9724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936C27-EC15-181A-C496-1B5B44905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B3787F-EFD1-17FF-D191-747F3539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99EF6D-97B1-6771-A513-089B65F5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769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377BF-4B44-17D0-AD69-2CC01CAA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CA27A9-DC93-487C-477B-0FF3AECB0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8BA2E4-D853-5CD2-3356-279D3F781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9AAA32-9061-48FB-6B37-DC72A4E7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D779DE-C029-E546-D879-A6D0FA9B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331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C74D48-1E74-0A04-E680-97D786FD3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B743F3-3F3A-3E83-579D-E3B24A9E4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3B9974-7EB2-F634-DF7E-0FE403D5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E3CB6C-ECC5-7D62-76FD-E63DFB55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2F07C0-D224-D104-075D-91E1C58D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539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6A41E-9E27-C201-5734-487F0319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794749-3AE2-444C-B3DF-B62540DB4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581B32-782A-DD86-FC4F-C1B17E85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817378-2DA0-BF77-21DC-24A00470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367816-108E-DB07-CA9F-09B43CE7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625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00BF8-7B1A-2079-981C-FD9116B6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C807DD-F57F-AE65-0ADC-6116DF430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D58F39-A994-05BB-6090-0734F69C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CA7B74-9467-EB1F-6722-418F3150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C6DB48-BC93-A96E-070F-162D5409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196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BAE1A-CBB7-3219-B95C-3970CD6D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659A17-58E9-F78F-82DF-B08CFEE7C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8BD415-8D87-2DBA-8C4E-263C800E8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DB7921-8886-8150-01A1-2C343CA5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3FB9A0-4531-47D5-F7E9-977C85D5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822C34-2BCB-57D0-293F-3C7EDDF2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464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DA3FE-44C5-BFFB-A912-57DF95A7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710D96-B4C6-0D7D-35FA-DB7115A85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B9F367-F17C-EE53-EDD9-6096893D6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2837431-9FD8-617D-A3F2-B1013E4A3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27D63D-D2AA-EC71-C27B-566E37A0A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B59D52C-18D0-9F4A-D996-DF441120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E27A60D-1582-CC6A-61E6-E4A3E1A4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4A6C03C-186F-2FD5-78EF-62DB1EC6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66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2C81A-EE81-FA87-CFC0-116C6606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8391BD-9B80-DED3-B598-B2DF45C3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E074C1-3CAA-8714-953B-97302E05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405306-5745-7572-ED19-B573E637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2335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AE6676-A6D0-3D5F-F31E-E985E8A9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F06B4D-CC36-93F6-1863-957EC811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4C924C-836F-AE9F-22D4-39823D20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194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D2109-E717-22B3-77C7-B8603F5E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0B4446-0A2B-C352-A66D-0BD87428F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4465A9-C3A1-D3B0-8BEC-3677EFCCD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E3B691-587B-00B4-1559-E63F9F78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007534-3453-1224-CADD-D72BBEC0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AAFAE9-6E1C-6318-AA48-FFFB428F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41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001BC-CCE5-47DC-6EF4-96D1FAA8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87A1CC3-4385-2D13-5A24-A8A276DAB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F545AD-F49B-732C-E7A6-AA7C32D96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C9A04A-437A-5AFA-D84D-ADDF7DDD6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32CADA-2043-5FCC-2C51-0C0D56C7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050637-7C38-0803-5C89-00E36163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846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2715155-7154-D58D-7752-1E7593D7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AC5AC4-1A8F-8F5A-77B6-97C09D064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264F0A-11AC-21E9-18C0-FA229928B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5F0DE-E630-4B0D-A200-CDFE0A224B8A}" type="datetimeFigureOut">
              <a:rPr lang="es-CL" smtClean="0"/>
              <a:t>22-09-2022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E211DB-E6A2-CF66-55E3-D321671EB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4AB147-4272-64CF-1AC0-721161CEB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0789B-6655-4524-A668-FC96E5AC315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172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899446-F613-076C-0064-F490251C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1025"/>
            <a:ext cx="12192000" cy="5695950"/>
          </a:xfrm>
          <a:prstGeom prst="rect">
            <a:avLst/>
          </a:prstGeom>
        </p:spPr>
      </p:pic>
      <p:pic>
        <p:nvPicPr>
          <p:cNvPr id="6" name="Vídeo 5">
            <a:hlinkClick r:id="" action="ppaction://media"/>
            <a:extLst>
              <a:ext uri="{FF2B5EF4-FFF2-40B4-BE49-F238E27FC236}">
                <a16:creationId xmlns:a16="http://schemas.microsoft.com/office/drawing/2014/main" id="{A5052CD2-4CE1-CD4A-7F77-8E9730BA4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0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5"/>
    </mc:Choice>
    <mc:Fallback>
      <p:transition spd="slow" advTm="15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8076D6-E35B-6F69-19A1-9452B7E7D4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000"/>
          <a:stretch/>
        </p:blipFill>
        <p:spPr>
          <a:xfrm>
            <a:off x="2377440" y="1107584"/>
            <a:ext cx="7437120" cy="4642831"/>
          </a:xfrm>
          <a:prstGeom prst="rect">
            <a:avLst/>
          </a:prstGeom>
        </p:spPr>
      </p:pic>
      <p:pic>
        <p:nvPicPr>
          <p:cNvPr id="10" name="Vídeo 9">
            <a:hlinkClick r:id="" action="ppaction://media"/>
            <a:extLst>
              <a:ext uri="{FF2B5EF4-FFF2-40B4-BE49-F238E27FC236}">
                <a16:creationId xmlns:a16="http://schemas.microsoft.com/office/drawing/2014/main" id="{81D94377-888B-2677-5148-C4A053A72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11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71"/>
    </mc:Choice>
    <mc:Fallback>
      <p:transition spd="slow" advTm="1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D7CB92-E4C9-AE2C-8408-19E96594B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49" y="928949"/>
            <a:ext cx="3714586" cy="50001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8DA597-9016-057C-7F7E-B21E02D02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560" y="912046"/>
            <a:ext cx="3714586" cy="50170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AE4EF3-009C-D529-C504-0A7A3A914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146" y="912047"/>
            <a:ext cx="3564505" cy="5017003"/>
          </a:xfrm>
          <a:prstGeom prst="rect">
            <a:avLst/>
          </a:prstGeom>
        </p:spPr>
      </p:pic>
      <p:pic>
        <p:nvPicPr>
          <p:cNvPr id="11" name="Vídeo 10">
            <a:hlinkClick r:id="" action="ppaction://media"/>
            <a:extLst>
              <a:ext uri="{FF2B5EF4-FFF2-40B4-BE49-F238E27FC236}">
                <a16:creationId xmlns:a16="http://schemas.microsoft.com/office/drawing/2014/main" id="{8E9C9D4F-9343-854B-B12C-F01E63DB4C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9"/>
    </mc:Choice>
    <mc:Fallback>
      <p:transition spd="slow" advTm="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A9D8F2-F37B-1349-1348-6C9C8EBCB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6" y="898471"/>
            <a:ext cx="4220725" cy="47386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F17196-DE71-FEEC-69A8-5BFE1B799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731" y="898471"/>
            <a:ext cx="4006745" cy="47386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AAD0C6-4CFD-C086-28B2-B7669ABB5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476" y="1873184"/>
            <a:ext cx="3886200" cy="2789178"/>
          </a:xfrm>
          <a:prstGeom prst="rect">
            <a:avLst/>
          </a:prstGeom>
        </p:spPr>
      </p:pic>
      <p:pic>
        <p:nvPicPr>
          <p:cNvPr id="11" name="Vídeo 10">
            <a:hlinkClick r:id="" action="ppaction://media"/>
            <a:extLst>
              <a:ext uri="{FF2B5EF4-FFF2-40B4-BE49-F238E27FC236}">
                <a16:creationId xmlns:a16="http://schemas.microsoft.com/office/drawing/2014/main" id="{4FF2B105-18FA-B05A-5622-7FA618D86B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1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2"/>
    </mc:Choice>
    <mc:Fallback>
      <p:transition spd="slow" advTm="7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090463-A711-0946-B237-C8B5FC130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90" y="178382"/>
            <a:ext cx="10298419" cy="6501236"/>
          </a:xfrm>
          <a:prstGeom prst="rect">
            <a:avLst/>
          </a:prstGeom>
        </p:spPr>
      </p:pic>
      <p:pic>
        <p:nvPicPr>
          <p:cNvPr id="7" name="Vídeo 6">
            <a:hlinkClick r:id="" action="ppaction://media"/>
            <a:extLst>
              <a:ext uri="{FF2B5EF4-FFF2-40B4-BE49-F238E27FC236}">
                <a16:creationId xmlns:a16="http://schemas.microsoft.com/office/drawing/2014/main" id="{39CE7340-49E7-19A4-A499-E8B05DFD8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8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11"/>
    </mc:Choice>
    <mc:Fallback>
      <p:transition spd="slow" advTm="15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1B518B-FE21-8BC5-7419-C2A36D29B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202" y="395285"/>
            <a:ext cx="5534025" cy="6067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3F56E0-981B-6B83-222A-A94342BDE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667" y="395285"/>
            <a:ext cx="3552825" cy="6067425"/>
          </a:xfrm>
          <a:prstGeom prst="rect">
            <a:avLst/>
          </a:prstGeom>
        </p:spPr>
      </p:pic>
      <p:pic>
        <p:nvPicPr>
          <p:cNvPr id="11" name="Vídeo 10">
            <a:hlinkClick r:id="" action="ppaction://media"/>
            <a:extLst>
              <a:ext uri="{FF2B5EF4-FFF2-40B4-BE49-F238E27FC236}">
                <a16:creationId xmlns:a16="http://schemas.microsoft.com/office/drawing/2014/main" id="{97AB1410-3D68-2810-C382-06FF2D78E2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7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58"/>
    </mc:Choice>
    <mc:Fallback>
      <p:transition spd="slow" advTm="22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297F71-D6BA-5D14-0B95-15BFD8A6D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101"/>
          <a:stretch/>
        </p:blipFill>
        <p:spPr>
          <a:xfrm>
            <a:off x="213361" y="338137"/>
            <a:ext cx="5189451" cy="66130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C1254A7-F742-14B4-B5E7-6C1F385643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2" r="9569"/>
          <a:stretch/>
        </p:blipFill>
        <p:spPr>
          <a:xfrm>
            <a:off x="5480066" y="338137"/>
            <a:ext cx="6498573" cy="4223703"/>
          </a:xfrm>
          <a:prstGeom prst="rect">
            <a:avLst/>
          </a:prstGeom>
        </p:spPr>
      </p:pic>
      <p:pic>
        <p:nvPicPr>
          <p:cNvPr id="9" name="Vídeo 8">
            <a:hlinkClick r:id="" action="ppaction://media"/>
            <a:extLst>
              <a:ext uri="{FF2B5EF4-FFF2-40B4-BE49-F238E27FC236}">
                <a16:creationId xmlns:a16="http://schemas.microsoft.com/office/drawing/2014/main" id="{88DB51CD-0963-9368-ED24-B452A1309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2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14"/>
    </mc:Choice>
    <mc:Fallback>
      <p:transition spd="slow" advTm="70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419</Words>
  <Application>Microsoft Office PowerPoint</Application>
  <PresentationFormat>Panorámica</PresentationFormat>
  <Paragraphs>46</Paragraphs>
  <Slides>7</Slides>
  <Notes>7</Notes>
  <HiddenSlides>0</HiddenSlides>
  <MMClips>7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Antonio Calderón González</dc:creator>
  <cp:lastModifiedBy>Jorge Antonio Calderón González</cp:lastModifiedBy>
  <cp:revision>1</cp:revision>
  <dcterms:created xsi:type="dcterms:W3CDTF">2022-09-22T13:50:40Z</dcterms:created>
  <dcterms:modified xsi:type="dcterms:W3CDTF">2022-09-22T15:16:10Z</dcterms:modified>
</cp:coreProperties>
</file>